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88648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77128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824972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042328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06574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555777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192839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43294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30625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239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658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387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9A3754-9AF0-4746-AC1F-4D460F5F5FCD}"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47626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128683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58606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347686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9A3754-9AF0-4746-AC1F-4D460F5F5FCD}"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9AB07-CC7F-4527-8305-4BBFDB3743BB}" type="slidenum">
              <a:rPr lang="en-US" smtClean="0"/>
              <a:t>‹#›</a:t>
            </a:fld>
            <a:endParaRPr lang="en-US"/>
          </a:p>
        </p:txBody>
      </p:sp>
    </p:spTree>
    <p:extLst>
      <p:ext uri="{BB962C8B-B14F-4D97-AF65-F5344CB8AC3E}">
        <p14:creationId xmlns:p14="http://schemas.microsoft.com/office/powerpoint/2010/main" val="234295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9A3754-9AF0-4746-AC1F-4D460F5F5FCD}" type="datetimeFigureOut">
              <a:rPr lang="en-US" smtClean="0"/>
              <a:t>12/11/2018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E9AB07-CC7F-4527-8305-4BBFDB3743BB}" type="slidenum">
              <a:rPr lang="en-US" smtClean="0"/>
              <a:t>‹#›</a:t>
            </a:fld>
            <a:endParaRPr lang="en-US"/>
          </a:p>
        </p:txBody>
      </p:sp>
    </p:spTree>
    <p:extLst>
      <p:ext uri="{BB962C8B-B14F-4D97-AF65-F5344CB8AC3E}">
        <p14:creationId xmlns:p14="http://schemas.microsoft.com/office/powerpoint/2010/main" val="2181044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solidFill>
                  <a:srgbClr val="00B0F0"/>
                </a:solidFill>
              </a:rPr>
              <a:t>الـدفـاع </a:t>
            </a:r>
            <a:r>
              <a:rPr lang="ar-IQ" dirty="0">
                <a:solidFill>
                  <a:srgbClr val="00B0F0"/>
                </a:solidFill>
              </a:rPr>
              <a:t>في كـرة </a:t>
            </a:r>
            <a:r>
              <a:rPr lang="ar-IQ" dirty="0" smtClean="0">
                <a:solidFill>
                  <a:srgbClr val="00B0F0"/>
                </a:solidFill>
              </a:rPr>
              <a:t>الـــيـد:</a:t>
            </a:r>
            <a:endParaRPr lang="en-US" dirty="0">
              <a:solidFill>
                <a:srgbClr val="00B0F0"/>
              </a:solidFill>
            </a:endParaRPr>
          </a:p>
        </p:txBody>
      </p:sp>
      <p:sp>
        <p:nvSpPr>
          <p:cNvPr id="3" name="عنصر نائب للمحتوى 2"/>
          <p:cNvSpPr>
            <a:spLocks noGrp="1"/>
          </p:cNvSpPr>
          <p:nvPr>
            <p:ph idx="1"/>
          </p:nvPr>
        </p:nvSpPr>
        <p:spPr>
          <a:xfrm>
            <a:off x="350520" y="1310640"/>
            <a:ext cx="11460480" cy="5059680"/>
          </a:xfrm>
        </p:spPr>
        <p:txBody>
          <a:bodyPr/>
          <a:lstStyle/>
          <a:p>
            <a:pPr algn="r"/>
            <a:r>
              <a:rPr lang="ar-IQ" sz="4000" dirty="0">
                <a:solidFill>
                  <a:srgbClr val="FFFF00"/>
                </a:solidFill>
              </a:rPr>
              <a:t>يعرف الدفاع بأنه محاولة لمنع اللاعب أو الكرة أو مجموعة من اللاعبين من اقتحام الثغرات الدفاعية بالطرق القانونية المسموح بها ويكون الفريق مدافعا في حالة ما تكون الكرة في حوزة الفريق المنافس كما ان الدفاع هو قيام لاعبي الفريق بمجرد فقد الكرة واستحواذ الفريق الخصم على الكرة  بمجموعة من الأداء التي تهدف الي استعادة الاستحواذ على الكرة أو التخلص بقدر الإمكان من محاولة الفريق المهاجم إنهاء هجومه على المرمي والتصويب وذلك عن طريق إعاقة اللاعبين للأداء الهجومي</a:t>
            </a:r>
            <a:endParaRPr lang="en-US" sz="4000" dirty="0">
              <a:solidFill>
                <a:srgbClr val="FFFF00"/>
              </a:solidFill>
            </a:endParaRPr>
          </a:p>
        </p:txBody>
      </p:sp>
    </p:spTree>
    <p:extLst>
      <p:ext uri="{BB962C8B-B14F-4D97-AF65-F5344CB8AC3E}">
        <p14:creationId xmlns:p14="http://schemas.microsoft.com/office/powerpoint/2010/main" val="42239392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12489" cy="5978562"/>
          </a:xfrm>
        </p:spPr>
        <p:txBody>
          <a:bodyPr/>
          <a:lstStyle/>
          <a:p>
            <a:pPr algn="r"/>
            <a:r>
              <a:rPr lang="ar-IQ" sz="4400" dirty="0">
                <a:solidFill>
                  <a:srgbClr val="FFFF00"/>
                </a:solidFill>
              </a:rPr>
              <a:t>وبناء على ما سبق فان هناك نقاط فنية يجب الاهتمام بها وهــــى :</a:t>
            </a:r>
            <a:br>
              <a:rPr lang="ar-IQ" sz="4400" dirty="0">
                <a:solidFill>
                  <a:srgbClr val="FFFF00"/>
                </a:solidFill>
              </a:rPr>
            </a:br>
            <a:r>
              <a:rPr lang="ar-IQ" sz="4400" dirty="0">
                <a:solidFill>
                  <a:srgbClr val="FFFF00"/>
                </a:solidFill>
              </a:rPr>
              <a:t>1- الرجوع الفريق للدفاع عندما يفقد الكرة .</a:t>
            </a:r>
            <a:br>
              <a:rPr lang="ar-IQ" sz="4400" dirty="0">
                <a:solidFill>
                  <a:srgbClr val="FFFF00"/>
                </a:solidFill>
              </a:rPr>
            </a:br>
            <a:r>
              <a:rPr lang="ar-IQ" sz="4400" dirty="0">
                <a:solidFill>
                  <a:srgbClr val="FFFF00"/>
                </a:solidFill>
              </a:rPr>
              <a:t>2- الوقوف بشكل دائم بين المرمي والخصم والوقوف باتجاه اليد التي تصوب الكرة  .</a:t>
            </a:r>
            <a:br>
              <a:rPr lang="ar-IQ" sz="4400" dirty="0">
                <a:solidFill>
                  <a:srgbClr val="FFFF00"/>
                </a:solidFill>
              </a:rPr>
            </a:br>
            <a:r>
              <a:rPr lang="ar-IQ" sz="4400" dirty="0">
                <a:solidFill>
                  <a:srgbClr val="FFFF00"/>
                </a:solidFill>
              </a:rPr>
              <a:t>3- التصدي بكل قوة  للمهاجم القوي .</a:t>
            </a:r>
            <a:br>
              <a:rPr lang="ar-IQ" sz="4400" dirty="0">
                <a:solidFill>
                  <a:srgbClr val="FFFF00"/>
                </a:solidFill>
              </a:rPr>
            </a:br>
            <a:r>
              <a:rPr lang="ar-IQ" sz="4400" dirty="0">
                <a:solidFill>
                  <a:srgbClr val="FFFF00"/>
                </a:solidFill>
              </a:rPr>
              <a:t>4- متابعة تنقلات الكرة والتحرك معها.</a:t>
            </a:r>
            <a:br>
              <a:rPr lang="ar-IQ" sz="4400" dirty="0">
                <a:solidFill>
                  <a:srgbClr val="FFFF00"/>
                </a:solidFill>
              </a:rPr>
            </a:br>
            <a:r>
              <a:rPr lang="ar-IQ" sz="4400" dirty="0">
                <a:solidFill>
                  <a:srgbClr val="FFFF00"/>
                </a:solidFill>
              </a:rPr>
              <a:t>5- منع الخصم من القيام بواجباته الهجومية ومحاولة قطع الكرة والاستحواذ عليها. </a:t>
            </a:r>
            <a:endParaRPr lang="en-US" sz="4400" dirty="0">
              <a:solidFill>
                <a:srgbClr val="FFFF00"/>
              </a:solidFill>
            </a:endParaRPr>
          </a:p>
        </p:txBody>
      </p:sp>
    </p:spTree>
    <p:extLst>
      <p:ext uri="{BB962C8B-B14F-4D97-AF65-F5344CB8AC3E}">
        <p14:creationId xmlns:p14="http://schemas.microsoft.com/office/powerpoint/2010/main" val="7091463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966769" cy="5902362"/>
          </a:xfrm>
        </p:spPr>
        <p:txBody>
          <a:bodyPr/>
          <a:lstStyle/>
          <a:p>
            <a:pPr algn="r" rtl="1"/>
            <a:r>
              <a:rPr lang="ar-IQ" dirty="0">
                <a:solidFill>
                  <a:srgbClr val="00B0F0"/>
                </a:solidFill>
              </a:rPr>
              <a:t>الواجبات الدفاعية بكرة </a:t>
            </a:r>
            <a:r>
              <a:rPr lang="ar-IQ" dirty="0" smtClean="0">
                <a:solidFill>
                  <a:srgbClr val="00B0F0"/>
                </a:solidFill>
              </a:rPr>
              <a:t>اليد:</a:t>
            </a:r>
            <a:r>
              <a:rPr lang="ar-IQ" dirty="0">
                <a:solidFill>
                  <a:srgbClr val="00B0F0"/>
                </a:solidFill>
              </a:rPr>
              <a:t/>
            </a:r>
            <a:br>
              <a:rPr lang="ar-IQ" dirty="0">
                <a:solidFill>
                  <a:srgbClr val="00B0F0"/>
                </a:solidFill>
              </a:rPr>
            </a:br>
            <a:r>
              <a:rPr lang="ar-IQ" dirty="0">
                <a:solidFill>
                  <a:srgbClr val="FFFF00"/>
                </a:solidFill>
              </a:rPr>
              <a:t>ان مفهوم الواجبات الدفاعية يعني جميع المتطلبات التي يجب ان يقوم بها اللاعبين اثناء المنافسة الرياضية مرتكزين على القدرات والاستعداد البدني </a:t>
            </a:r>
            <a:r>
              <a:rPr lang="ar-IQ" dirty="0" err="1">
                <a:solidFill>
                  <a:srgbClr val="FFFF00"/>
                </a:solidFill>
              </a:rPr>
              <a:t>والمهاري</a:t>
            </a:r>
            <a:r>
              <a:rPr lang="ar-IQ" dirty="0">
                <a:solidFill>
                  <a:srgbClr val="FFFF00"/>
                </a:solidFill>
              </a:rPr>
              <a:t> ضمن المواصفات الجسمية التي يمتلكها اللاعبين لتحقيق النجاح اثناء تنفيذ مجموعة من الواجبات المطلوبة في تلك المنافسـة.</a:t>
            </a:r>
            <a:br>
              <a:rPr lang="ar-IQ" dirty="0">
                <a:solidFill>
                  <a:srgbClr val="FFFF00"/>
                </a:solidFill>
              </a:rPr>
            </a:br>
            <a:r>
              <a:rPr lang="ar-IQ" dirty="0">
                <a:solidFill>
                  <a:srgbClr val="FFFF00"/>
                </a:solidFill>
              </a:rPr>
              <a:t>ولعبة كرة اليد من الالعاب التي تتضمن الكثير من المهارات، وهي التي جعلت المختصين ان يهتموا بها وتصنيفها، حيث صنفوها للعديد من التصنيفات عبر الفترات الزمنية المتعاقبــة.</a:t>
            </a:r>
          </a:p>
        </p:txBody>
      </p:sp>
    </p:spTree>
    <p:extLst>
      <p:ext uri="{BB962C8B-B14F-4D97-AF65-F5344CB8AC3E}">
        <p14:creationId xmlns:p14="http://schemas.microsoft.com/office/powerpoint/2010/main" val="35043929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1042969" cy="6039522"/>
          </a:xfrm>
        </p:spPr>
        <p:txBody>
          <a:bodyPr/>
          <a:lstStyle/>
          <a:p>
            <a:pPr algn="r" rtl="1"/>
            <a:r>
              <a:rPr lang="ar-IQ" dirty="0">
                <a:solidFill>
                  <a:srgbClr val="FFFF00"/>
                </a:solidFill>
              </a:rPr>
              <a:t>المحور الاول : المهارات الدفاعية الاساسية للاعب الدفاع ضد مهاجم غير مستحوذ على الكرة </a:t>
            </a:r>
            <a:br>
              <a:rPr lang="ar-IQ" dirty="0">
                <a:solidFill>
                  <a:srgbClr val="FFFF00"/>
                </a:solidFill>
              </a:rPr>
            </a:br>
            <a:r>
              <a:rPr lang="ar-IQ" dirty="0">
                <a:solidFill>
                  <a:srgbClr val="FFFF00"/>
                </a:solidFill>
              </a:rPr>
              <a:t>تتضمن المهارات الاتية :-</a:t>
            </a:r>
            <a:br>
              <a:rPr lang="ar-IQ" dirty="0">
                <a:solidFill>
                  <a:srgbClr val="FFFF00"/>
                </a:solidFill>
              </a:rPr>
            </a:br>
            <a:r>
              <a:rPr lang="ar-IQ" dirty="0">
                <a:solidFill>
                  <a:srgbClr val="FFFF00"/>
                </a:solidFill>
              </a:rPr>
              <a:t>1- التحركـات الدفاعية. </a:t>
            </a:r>
            <a:br>
              <a:rPr lang="ar-IQ" dirty="0">
                <a:solidFill>
                  <a:srgbClr val="FFFF00"/>
                </a:solidFill>
              </a:rPr>
            </a:br>
            <a:r>
              <a:rPr lang="ar-IQ" dirty="0">
                <a:solidFill>
                  <a:srgbClr val="FFFF00"/>
                </a:solidFill>
              </a:rPr>
              <a:t>2- التوقـف.</a:t>
            </a:r>
            <a:br>
              <a:rPr lang="ar-IQ" dirty="0">
                <a:solidFill>
                  <a:srgbClr val="FFFF00"/>
                </a:solidFill>
              </a:rPr>
            </a:br>
            <a:r>
              <a:rPr lang="ar-IQ" dirty="0">
                <a:solidFill>
                  <a:srgbClr val="FFFF00"/>
                </a:solidFill>
              </a:rPr>
              <a:t>3- حجـز المهاجم.</a:t>
            </a:r>
            <a:br>
              <a:rPr lang="ar-IQ" dirty="0">
                <a:solidFill>
                  <a:srgbClr val="FFFF00"/>
                </a:solidFill>
              </a:rPr>
            </a:br>
            <a:r>
              <a:rPr lang="ar-IQ" dirty="0">
                <a:solidFill>
                  <a:srgbClr val="FFFF00"/>
                </a:solidFill>
              </a:rPr>
              <a:t> 4- تفـادي الحجز.</a:t>
            </a:r>
          </a:p>
        </p:txBody>
      </p:sp>
    </p:spTree>
    <p:extLst>
      <p:ext uri="{BB962C8B-B14F-4D97-AF65-F5344CB8AC3E}">
        <p14:creationId xmlns:p14="http://schemas.microsoft.com/office/powerpoint/2010/main" val="6459846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10753409" cy="5887122"/>
          </a:xfrm>
        </p:spPr>
        <p:txBody>
          <a:bodyPr/>
          <a:lstStyle/>
          <a:p>
            <a:pPr algn="r"/>
            <a:r>
              <a:rPr lang="ar-IQ" dirty="0">
                <a:solidFill>
                  <a:srgbClr val="FFFF00"/>
                </a:solidFill>
              </a:rPr>
              <a:t>المحور الثاني : المهارات الدفاعية الاساسية للاعب الدفاع ضد مهاجم مستحوذ على الكرة:</a:t>
            </a:r>
            <a:br>
              <a:rPr lang="ar-IQ" dirty="0">
                <a:solidFill>
                  <a:srgbClr val="FFFF00"/>
                </a:solidFill>
              </a:rPr>
            </a:br>
            <a:r>
              <a:rPr lang="ar-IQ" dirty="0">
                <a:solidFill>
                  <a:srgbClr val="FFFF00"/>
                </a:solidFill>
              </a:rPr>
              <a:t>تتضمن المهارات الاتية:-</a:t>
            </a:r>
            <a:br>
              <a:rPr lang="ar-IQ" dirty="0">
                <a:solidFill>
                  <a:srgbClr val="FFFF00"/>
                </a:solidFill>
              </a:rPr>
            </a:br>
            <a:r>
              <a:rPr lang="ar-IQ" dirty="0">
                <a:solidFill>
                  <a:srgbClr val="FFFF00"/>
                </a:solidFill>
              </a:rPr>
              <a:t>1-	إعاقـة التمريرات.</a:t>
            </a:r>
            <a:br>
              <a:rPr lang="ar-IQ" dirty="0">
                <a:solidFill>
                  <a:srgbClr val="FFFF00"/>
                </a:solidFill>
              </a:rPr>
            </a:br>
            <a:r>
              <a:rPr lang="ar-IQ" dirty="0">
                <a:solidFill>
                  <a:srgbClr val="FFFF00"/>
                </a:solidFill>
              </a:rPr>
              <a:t> 2- إعاقة التصويبات.</a:t>
            </a:r>
            <a:br>
              <a:rPr lang="ar-IQ" dirty="0">
                <a:solidFill>
                  <a:srgbClr val="FFFF00"/>
                </a:solidFill>
              </a:rPr>
            </a:br>
            <a:r>
              <a:rPr lang="ar-IQ" dirty="0">
                <a:solidFill>
                  <a:srgbClr val="FFFF00"/>
                </a:solidFill>
              </a:rPr>
              <a:t>3-التصدي للمراوغة (الخداع)</a:t>
            </a:r>
            <a:br>
              <a:rPr lang="ar-IQ" dirty="0">
                <a:solidFill>
                  <a:srgbClr val="FFFF00"/>
                </a:solidFill>
              </a:rPr>
            </a:br>
            <a:r>
              <a:rPr lang="ar-IQ" dirty="0">
                <a:solidFill>
                  <a:srgbClr val="FFFF00"/>
                </a:solidFill>
              </a:rPr>
              <a:t>4- الدفاع ضد طبطبة الكرة.</a:t>
            </a:r>
            <a:br>
              <a:rPr lang="ar-IQ" dirty="0">
                <a:solidFill>
                  <a:srgbClr val="FFFF00"/>
                </a:solidFill>
              </a:rPr>
            </a:br>
            <a:r>
              <a:rPr lang="ar-IQ" dirty="0">
                <a:solidFill>
                  <a:srgbClr val="FFFF00"/>
                </a:solidFill>
              </a:rPr>
              <a:t> 5- الدفاع ضد حركة المتابعة بعد الحجز.</a:t>
            </a:r>
            <a:br>
              <a:rPr lang="ar-IQ" dirty="0">
                <a:solidFill>
                  <a:srgbClr val="FFFF00"/>
                </a:solidFill>
              </a:rPr>
            </a:br>
            <a:endParaRPr lang="ar-IQ" dirty="0">
              <a:solidFill>
                <a:srgbClr val="FFFF00"/>
              </a:solidFill>
            </a:endParaRPr>
          </a:p>
        </p:txBody>
      </p:sp>
    </p:spTree>
    <p:extLst>
      <p:ext uri="{BB962C8B-B14F-4D97-AF65-F5344CB8AC3E}">
        <p14:creationId xmlns:p14="http://schemas.microsoft.com/office/powerpoint/2010/main" val="15721684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402</TotalTime>
  <Words>128</Words>
  <Application>Microsoft Office PowerPoint</Application>
  <PresentationFormat>ملء الشاشة</PresentationFormat>
  <Paragraphs>6</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Times New Roman</vt:lpstr>
      <vt:lpstr>Wingdings 3</vt:lpstr>
      <vt:lpstr>أيون</vt:lpstr>
      <vt:lpstr>الـدفـاع في كـرة الـــيـد:</vt:lpstr>
      <vt:lpstr>وبناء على ما سبق فان هناك نقاط فنية يجب الاهتمام بها وهــــى : 1- الرجوع الفريق للدفاع عندما يفقد الكرة . 2- الوقوف بشكل دائم بين المرمي والخصم والوقوف باتجاه اليد التي تصوب الكرة  . 3- التصدي بكل قوة  للمهاجم القوي . 4- متابعة تنقلات الكرة والتحرك معها. 5- منع الخصم من القيام بواجباته الهجومية ومحاولة قطع الكرة والاستحواذ عليها. </vt:lpstr>
      <vt:lpstr>الواجبات الدفاعية بكرة اليد: ان مفهوم الواجبات الدفاعية يعني جميع المتطلبات التي يجب ان يقوم بها اللاعبين اثناء المنافسة الرياضية مرتكزين على القدرات والاستعداد البدني والمهاري ضمن المواصفات الجسمية التي يمتلكها اللاعبين لتحقيق النجاح اثناء تنفيذ مجموعة من الواجبات المطلوبة في تلك المنافسـة. ولعبة كرة اليد من الالعاب التي تتضمن الكثير من المهارات، وهي التي جعلت المختصين ان يهتموا بها وتصنيفها، حيث صنفوها للعديد من التصنيفات عبر الفترات الزمنية المتعاقبــة.</vt:lpstr>
      <vt:lpstr>المحور الاول : المهارات الدفاعية الاساسية للاعب الدفاع ضد مهاجم غير مستحوذ على الكرة  تتضمن المهارات الاتية :- 1- التحركـات الدفاعية.  2- التوقـف. 3- حجـز المهاجم.  4- تفـادي الحجز.</vt:lpstr>
      <vt:lpstr>المحور الثاني : المهارات الدفاعية الاساسية للاعب الدفاع ضد مهاجم مستحوذ على الكرة: تتضمن المهارات الاتية:- 1- إعاقـة التمريرات.  2- إعاقة التصويبات. 3-التصدي للمراوغة (الخداع) 4- الدفاع ضد طبطبة الكرة.  5- الدفاع ضد حركة المتابعة بعد الحجز.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شروط ومعايير النشر في المجلات العلمية العالمية بحسب تعليمات وزارة التعليم العالي والبحث العلمي العراقية</dc:title>
  <dc:creator>DR.Ahmed Saker 2O14</dc:creator>
  <cp:lastModifiedBy>DR.Ahmed Saker 2O14</cp:lastModifiedBy>
  <cp:revision>122</cp:revision>
  <dcterms:created xsi:type="dcterms:W3CDTF">2018-02-20T18:22:01Z</dcterms:created>
  <dcterms:modified xsi:type="dcterms:W3CDTF">2018-12-12T07:10:05Z</dcterms:modified>
</cp:coreProperties>
</file>